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0B"/>
    <a:srgbClr val="003E7E"/>
    <a:srgbClr val="F58426"/>
    <a:srgbClr val="F39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131E4-E17B-40EF-8364-18C61BB2D977}" v="20" dt="2025-02-06T15:54:04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52" y="292"/>
      </p:cViewPr>
      <p:guideLst/>
    </p:cSldViewPr>
  </p:slideViewPr>
  <p:outlineViewPr>
    <p:cViewPr>
      <p:scale>
        <a:sx n="33" d="100"/>
        <a:sy n="33" d="100"/>
      </p:scale>
      <p:origin x="0" y="-357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Gray" userId="e8c9ca07-0bd2-4c5d-83d7-c0fe0f52bf84" providerId="ADAL" clId="{E24131E4-E17B-40EF-8364-18C61BB2D977}"/>
    <pc:docChg chg="undo custSel delSld modSld">
      <pc:chgData name="Tammy Gray" userId="e8c9ca07-0bd2-4c5d-83d7-c0fe0f52bf84" providerId="ADAL" clId="{E24131E4-E17B-40EF-8364-18C61BB2D977}" dt="2025-02-06T17:07:07.134" v="191" actId="692"/>
      <pc:docMkLst>
        <pc:docMk/>
      </pc:docMkLst>
      <pc:sldChg chg="modSp mod">
        <pc:chgData name="Tammy Gray" userId="e8c9ca07-0bd2-4c5d-83d7-c0fe0f52bf84" providerId="ADAL" clId="{E24131E4-E17B-40EF-8364-18C61BB2D977}" dt="2025-02-06T17:07:07.134" v="191" actId="692"/>
        <pc:sldMkLst>
          <pc:docMk/>
          <pc:sldMk cId="348553409" sldId="256"/>
        </pc:sldMkLst>
        <pc:spChg chg="mod">
          <ac:chgData name="Tammy Gray" userId="e8c9ca07-0bd2-4c5d-83d7-c0fe0f52bf84" providerId="ADAL" clId="{E24131E4-E17B-40EF-8364-18C61BB2D977}" dt="2025-02-06T15:10:29.837" v="2" actId="14100"/>
          <ac:spMkLst>
            <pc:docMk/>
            <pc:sldMk cId="348553409" sldId="256"/>
            <ac:spMk id="2" creationId="{93E3A94B-A9BF-AA01-9E9D-A9AB7A829070}"/>
          </ac:spMkLst>
        </pc:spChg>
        <pc:spChg chg="mod">
          <ac:chgData name="Tammy Gray" userId="e8c9ca07-0bd2-4c5d-83d7-c0fe0f52bf84" providerId="ADAL" clId="{E24131E4-E17B-40EF-8364-18C61BB2D977}" dt="2025-02-06T17:07:07.134" v="191" actId="692"/>
          <ac:spMkLst>
            <pc:docMk/>
            <pc:sldMk cId="348553409" sldId="256"/>
            <ac:spMk id="3" creationId="{F480A85C-015C-A33B-76D3-063437F1DDBB}"/>
          </ac:spMkLst>
        </pc:spChg>
      </pc:sldChg>
      <pc:sldChg chg="modSp mod">
        <pc:chgData name="Tammy Gray" userId="e8c9ca07-0bd2-4c5d-83d7-c0fe0f52bf84" providerId="ADAL" clId="{E24131E4-E17B-40EF-8364-18C61BB2D977}" dt="2025-02-06T16:15:24.001" v="185" actId="14100"/>
        <pc:sldMkLst>
          <pc:docMk/>
          <pc:sldMk cId="3226536970" sldId="258"/>
        </pc:sldMkLst>
        <pc:spChg chg="mod">
          <ac:chgData name="Tammy Gray" userId="e8c9ca07-0bd2-4c5d-83d7-c0fe0f52bf84" providerId="ADAL" clId="{E24131E4-E17B-40EF-8364-18C61BB2D977}" dt="2025-02-06T16:11:10.275" v="175" actId="14100"/>
          <ac:spMkLst>
            <pc:docMk/>
            <pc:sldMk cId="3226536970" sldId="258"/>
            <ac:spMk id="2" creationId="{1C35FE58-B9C3-60BF-3A5F-31801ACCDC7B}"/>
          </ac:spMkLst>
        </pc:spChg>
        <pc:spChg chg="mod">
          <ac:chgData name="Tammy Gray" userId="e8c9ca07-0bd2-4c5d-83d7-c0fe0f52bf84" providerId="ADAL" clId="{E24131E4-E17B-40EF-8364-18C61BB2D977}" dt="2025-02-06T16:15:24.001" v="185" actId="14100"/>
          <ac:spMkLst>
            <pc:docMk/>
            <pc:sldMk cId="3226536970" sldId="258"/>
            <ac:spMk id="4" creationId="{298E6D6E-0D52-8069-2F9F-7BA3B2294A31}"/>
          </ac:spMkLst>
        </pc:spChg>
      </pc:sldChg>
      <pc:sldChg chg="modSp mod">
        <pc:chgData name="Tammy Gray" userId="e8c9ca07-0bd2-4c5d-83d7-c0fe0f52bf84" providerId="ADAL" clId="{E24131E4-E17B-40EF-8364-18C61BB2D977}" dt="2025-02-06T16:10:56.017" v="173" actId="14100"/>
        <pc:sldMkLst>
          <pc:docMk/>
          <pc:sldMk cId="3730656716" sldId="259"/>
        </pc:sldMkLst>
        <pc:spChg chg="mod">
          <ac:chgData name="Tammy Gray" userId="e8c9ca07-0bd2-4c5d-83d7-c0fe0f52bf84" providerId="ADAL" clId="{E24131E4-E17B-40EF-8364-18C61BB2D977}" dt="2025-02-06T16:10:56.017" v="173" actId="14100"/>
          <ac:spMkLst>
            <pc:docMk/>
            <pc:sldMk cId="3730656716" sldId="259"/>
            <ac:spMk id="2" creationId="{0E5BF38C-D32C-BA56-5FB1-C2C279F0D5C7}"/>
          </ac:spMkLst>
        </pc:spChg>
        <pc:spChg chg="mod">
          <ac:chgData name="Tammy Gray" userId="e8c9ca07-0bd2-4c5d-83d7-c0fe0f52bf84" providerId="ADAL" clId="{E24131E4-E17B-40EF-8364-18C61BB2D977}" dt="2025-02-06T15:17:56.080" v="10" actId="20577"/>
          <ac:spMkLst>
            <pc:docMk/>
            <pc:sldMk cId="3730656716" sldId="259"/>
            <ac:spMk id="4" creationId="{03F4BD7D-27EA-0D92-C10E-098D609F6980}"/>
          </ac:spMkLst>
        </pc:spChg>
      </pc:sldChg>
      <pc:sldChg chg="del">
        <pc:chgData name="Tammy Gray" userId="e8c9ca07-0bd2-4c5d-83d7-c0fe0f52bf84" providerId="ADAL" clId="{E24131E4-E17B-40EF-8364-18C61BB2D977}" dt="2025-02-06T15:34:24.813" v="50" actId="2696"/>
        <pc:sldMkLst>
          <pc:docMk/>
          <pc:sldMk cId="3611969615" sldId="261"/>
        </pc:sldMkLst>
      </pc:sldChg>
      <pc:sldChg chg="modSp mod">
        <pc:chgData name="Tammy Gray" userId="e8c9ca07-0bd2-4c5d-83d7-c0fe0f52bf84" providerId="ADAL" clId="{E24131E4-E17B-40EF-8364-18C61BB2D977}" dt="2025-02-06T16:11:25.681" v="177" actId="14100"/>
        <pc:sldMkLst>
          <pc:docMk/>
          <pc:sldMk cId="1777101587" sldId="262"/>
        </pc:sldMkLst>
        <pc:spChg chg="mod">
          <ac:chgData name="Tammy Gray" userId="e8c9ca07-0bd2-4c5d-83d7-c0fe0f52bf84" providerId="ADAL" clId="{E24131E4-E17B-40EF-8364-18C61BB2D977}" dt="2025-02-06T16:11:25.681" v="177" actId="14100"/>
          <ac:spMkLst>
            <pc:docMk/>
            <pc:sldMk cId="1777101587" sldId="262"/>
            <ac:spMk id="2" creationId="{AADA555A-FCEF-A305-8BFE-157B91FEAF38}"/>
          </ac:spMkLst>
        </pc:spChg>
        <pc:spChg chg="mod">
          <ac:chgData name="Tammy Gray" userId="e8c9ca07-0bd2-4c5d-83d7-c0fe0f52bf84" providerId="ADAL" clId="{E24131E4-E17B-40EF-8364-18C61BB2D977}" dt="2025-02-06T15:34:02.649" v="47" actId="120"/>
          <ac:spMkLst>
            <pc:docMk/>
            <pc:sldMk cId="1777101587" sldId="262"/>
            <ac:spMk id="4" creationId="{B331BEB2-8DE7-D37C-AAE5-62E2D326421E}"/>
          </ac:spMkLst>
        </pc:spChg>
      </pc:sldChg>
      <pc:sldChg chg="del">
        <pc:chgData name="Tammy Gray" userId="e8c9ca07-0bd2-4c5d-83d7-c0fe0f52bf84" providerId="ADAL" clId="{E24131E4-E17B-40EF-8364-18C61BB2D977}" dt="2025-02-06T15:34:30.973" v="52" actId="2696"/>
        <pc:sldMkLst>
          <pc:docMk/>
          <pc:sldMk cId="3354200733" sldId="265"/>
        </pc:sldMkLst>
      </pc:sldChg>
      <pc:sldChg chg="del">
        <pc:chgData name="Tammy Gray" userId="e8c9ca07-0bd2-4c5d-83d7-c0fe0f52bf84" providerId="ADAL" clId="{E24131E4-E17B-40EF-8364-18C61BB2D977}" dt="2025-02-06T15:34:17.169" v="48" actId="2696"/>
        <pc:sldMkLst>
          <pc:docMk/>
          <pc:sldMk cId="1542156317" sldId="266"/>
        </pc:sldMkLst>
      </pc:sldChg>
      <pc:sldChg chg="del">
        <pc:chgData name="Tammy Gray" userId="e8c9ca07-0bd2-4c5d-83d7-c0fe0f52bf84" providerId="ADAL" clId="{E24131E4-E17B-40EF-8364-18C61BB2D977}" dt="2025-02-06T15:34:21.778" v="49" actId="2696"/>
        <pc:sldMkLst>
          <pc:docMk/>
          <pc:sldMk cId="3834677323" sldId="267"/>
        </pc:sldMkLst>
      </pc:sldChg>
      <pc:sldChg chg="del">
        <pc:chgData name="Tammy Gray" userId="e8c9ca07-0bd2-4c5d-83d7-c0fe0f52bf84" providerId="ADAL" clId="{E24131E4-E17B-40EF-8364-18C61BB2D977}" dt="2025-02-06T15:34:27.646" v="51" actId="2696"/>
        <pc:sldMkLst>
          <pc:docMk/>
          <pc:sldMk cId="2338666349" sldId="268"/>
        </pc:sldMkLst>
      </pc:sldChg>
      <pc:sldChg chg="modSp mod">
        <pc:chgData name="Tammy Gray" userId="e8c9ca07-0bd2-4c5d-83d7-c0fe0f52bf84" providerId="ADAL" clId="{E24131E4-E17B-40EF-8364-18C61BB2D977}" dt="2025-02-06T15:35:06.922" v="60" actId="20577"/>
        <pc:sldMkLst>
          <pc:docMk/>
          <pc:sldMk cId="889338837" sldId="269"/>
        </pc:sldMkLst>
        <pc:spChg chg="mod">
          <ac:chgData name="Tammy Gray" userId="e8c9ca07-0bd2-4c5d-83d7-c0fe0f52bf84" providerId="ADAL" clId="{E24131E4-E17B-40EF-8364-18C61BB2D977}" dt="2025-02-06T15:35:06.922" v="60" actId="20577"/>
          <ac:spMkLst>
            <pc:docMk/>
            <pc:sldMk cId="889338837" sldId="269"/>
            <ac:spMk id="4" creationId="{298E6D6E-0D52-8069-2F9F-7BA3B2294A31}"/>
          </ac:spMkLst>
        </pc:spChg>
      </pc:sldChg>
      <pc:sldChg chg="modSp mod">
        <pc:chgData name="Tammy Gray" userId="e8c9ca07-0bd2-4c5d-83d7-c0fe0f52bf84" providerId="ADAL" clId="{E24131E4-E17B-40EF-8364-18C61BB2D977}" dt="2025-02-06T16:11:42.281" v="179" actId="14100"/>
        <pc:sldMkLst>
          <pc:docMk/>
          <pc:sldMk cId="820177066" sldId="270"/>
        </pc:sldMkLst>
        <pc:spChg chg="mod">
          <ac:chgData name="Tammy Gray" userId="e8c9ca07-0bd2-4c5d-83d7-c0fe0f52bf84" providerId="ADAL" clId="{E24131E4-E17B-40EF-8364-18C61BB2D977}" dt="2025-02-06T15:35:37.921" v="62" actId="20577"/>
          <ac:spMkLst>
            <pc:docMk/>
            <pc:sldMk cId="820177066" sldId="270"/>
            <ac:spMk id="4" creationId="{44A31D6B-8CC7-9421-7790-64B76D80B29C}"/>
          </ac:spMkLst>
        </pc:spChg>
        <pc:spChg chg="mod">
          <ac:chgData name="Tammy Gray" userId="e8c9ca07-0bd2-4c5d-83d7-c0fe0f52bf84" providerId="ADAL" clId="{E24131E4-E17B-40EF-8364-18C61BB2D977}" dt="2025-02-06T16:11:42.281" v="179" actId="14100"/>
          <ac:spMkLst>
            <pc:docMk/>
            <pc:sldMk cId="820177066" sldId="270"/>
            <ac:spMk id="5" creationId="{C1BDA95C-DA20-4D2E-6964-D148A27F67DF}"/>
          </ac:spMkLst>
        </pc:spChg>
      </pc:sldChg>
      <pc:sldChg chg="modSp mod">
        <pc:chgData name="Tammy Gray" userId="e8c9ca07-0bd2-4c5d-83d7-c0fe0f52bf84" providerId="ADAL" clId="{E24131E4-E17B-40EF-8364-18C61BB2D977}" dt="2025-02-06T15:36:01.498" v="63" actId="20577"/>
        <pc:sldMkLst>
          <pc:docMk/>
          <pc:sldMk cId="1740607881" sldId="271"/>
        </pc:sldMkLst>
        <pc:spChg chg="mod">
          <ac:chgData name="Tammy Gray" userId="e8c9ca07-0bd2-4c5d-83d7-c0fe0f52bf84" providerId="ADAL" clId="{E24131E4-E17B-40EF-8364-18C61BB2D977}" dt="2025-02-06T15:36:01.498" v="63" actId="20577"/>
          <ac:spMkLst>
            <pc:docMk/>
            <pc:sldMk cId="1740607881" sldId="271"/>
            <ac:spMk id="4" creationId="{298E6D6E-0D52-8069-2F9F-7BA3B2294A31}"/>
          </ac:spMkLst>
        </pc:spChg>
      </pc:sldChg>
      <pc:sldChg chg="modSp mod">
        <pc:chgData name="Tammy Gray" userId="e8c9ca07-0bd2-4c5d-83d7-c0fe0f52bf84" providerId="ADAL" clId="{E24131E4-E17B-40EF-8364-18C61BB2D977}" dt="2025-02-06T16:10:18.654" v="171" actId="14861"/>
        <pc:sldMkLst>
          <pc:docMk/>
          <pc:sldMk cId="3811522255" sldId="272"/>
        </pc:sldMkLst>
        <pc:spChg chg="mod">
          <ac:chgData name="Tammy Gray" userId="e8c9ca07-0bd2-4c5d-83d7-c0fe0f52bf84" providerId="ADAL" clId="{E24131E4-E17B-40EF-8364-18C61BB2D977}" dt="2025-02-06T16:00:54.918" v="170" actId="12"/>
          <ac:spMkLst>
            <pc:docMk/>
            <pc:sldMk cId="3811522255" sldId="272"/>
            <ac:spMk id="5" creationId="{44F56A67-42BD-D5AF-318D-91967E83F2BA}"/>
          </ac:spMkLst>
        </pc:spChg>
        <pc:picChg chg="mod">
          <ac:chgData name="Tammy Gray" userId="e8c9ca07-0bd2-4c5d-83d7-c0fe0f52bf84" providerId="ADAL" clId="{E24131E4-E17B-40EF-8364-18C61BB2D977}" dt="2025-02-06T16:10:18.654" v="171" actId="14861"/>
          <ac:picMkLst>
            <pc:docMk/>
            <pc:sldMk cId="3811522255" sldId="272"/>
            <ac:picMk id="7" creationId="{AE5EEDDE-B2D4-CC4C-934E-DEB080FDC203}"/>
          </ac:picMkLst>
        </pc:picChg>
      </pc:sldChg>
      <pc:sldChg chg="modSp mod">
        <pc:chgData name="Tammy Gray" userId="e8c9ca07-0bd2-4c5d-83d7-c0fe0f52bf84" providerId="ADAL" clId="{E24131E4-E17B-40EF-8364-18C61BB2D977}" dt="2025-02-06T15:36:50.087" v="73" actId="179"/>
        <pc:sldMkLst>
          <pc:docMk/>
          <pc:sldMk cId="2886812200" sldId="273"/>
        </pc:sldMkLst>
        <pc:spChg chg="mod">
          <ac:chgData name="Tammy Gray" userId="e8c9ca07-0bd2-4c5d-83d7-c0fe0f52bf84" providerId="ADAL" clId="{E24131E4-E17B-40EF-8364-18C61BB2D977}" dt="2025-02-06T15:36:50.087" v="73" actId="179"/>
          <ac:spMkLst>
            <pc:docMk/>
            <pc:sldMk cId="2886812200" sldId="273"/>
            <ac:spMk id="4" creationId="{44A31D6B-8CC7-9421-7790-64B76D80B29C}"/>
          </ac:spMkLst>
        </pc:spChg>
      </pc:sldChg>
      <pc:sldChg chg="modSp mod">
        <pc:chgData name="Tammy Gray" userId="e8c9ca07-0bd2-4c5d-83d7-c0fe0f52bf84" providerId="ADAL" clId="{E24131E4-E17B-40EF-8364-18C61BB2D977}" dt="2025-02-06T16:00:12.823" v="168" actId="255"/>
        <pc:sldMkLst>
          <pc:docMk/>
          <pc:sldMk cId="3898355461" sldId="274"/>
        </pc:sldMkLst>
        <pc:spChg chg="mod">
          <ac:chgData name="Tammy Gray" userId="e8c9ca07-0bd2-4c5d-83d7-c0fe0f52bf84" providerId="ADAL" clId="{E24131E4-E17B-40EF-8364-18C61BB2D977}" dt="2025-02-06T15:59:03.637" v="160" actId="1076"/>
          <ac:spMkLst>
            <pc:docMk/>
            <pc:sldMk cId="3898355461" sldId="274"/>
            <ac:spMk id="2" creationId="{DC27876A-A20A-EA66-C90E-4D896EECD538}"/>
          </ac:spMkLst>
        </pc:spChg>
        <pc:spChg chg="mod">
          <ac:chgData name="Tammy Gray" userId="e8c9ca07-0bd2-4c5d-83d7-c0fe0f52bf84" providerId="ADAL" clId="{E24131E4-E17B-40EF-8364-18C61BB2D977}" dt="2025-02-06T16:00:12.823" v="168" actId="255"/>
          <ac:spMkLst>
            <pc:docMk/>
            <pc:sldMk cId="3898355461" sldId="274"/>
            <ac:spMk id="4" creationId="{44A31D6B-8CC7-9421-7790-64B76D80B29C}"/>
          </ac:spMkLst>
        </pc:spChg>
        <pc:picChg chg="mod">
          <ac:chgData name="Tammy Gray" userId="e8c9ca07-0bd2-4c5d-83d7-c0fe0f52bf84" providerId="ADAL" clId="{E24131E4-E17B-40EF-8364-18C61BB2D977}" dt="2025-02-06T15:50:48.746" v="98" actId="688"/>
          <ac:picMkLst>
            <pc:docMk/>
            <pc:sldMk cId="3898355461" sldId="274"/>
            <ac:picMk id="6" creationId="{72ABB56E-4046-E78A-0B30-7C51265EE9EE}"/>
          </ac:picMkLst>
        </pc:picChg>
      </pc:sldChg>
      <pc:sldChg chg="modSp mod setBg">
        <pc:chgData name="Tammy Gray" userId="e8c9ca07-0bd2-4c5d-83d7-c0fe0f52bf84" providerId="ADAL" clId="{E24131E4-E17B-40EF-8364-18C61BB2D977}" dt="2025-02-06T15:58:37.552" v="159" actId="20577"/>
        <pc:sldMkLst>
          <pc:docMk/>
          <pc:sldMk cId="361578678" sldId="275"/>
        </pc:sldMkLst>
        <pc:spChg chg="mod">
          <ac:chgData name="Tammy Gray" userId="e8c9ca07-0bd2-4c5d-83d7-c0fe0f52bf84" providerId="ADAL" clId="{E24131E4-E17B-40EF-8364-18C61BB2D977}" dt="2025-02-06T15:58:37.552" v="159" actId="20577"/>
          <ac:spMkLst>
            <pc:docMk/>
            <pc:sldMk cId="361578678" sldId="275"/>
            <ac:spMk id="2" creationId="{1C35FE58-B9C3-60BF-3A5F-31801ACCDC7B}"/>
          </ac:spMkLst>
        </pc:spChg>
        <pc:spChg chg="mod">
          <ac:chgData name="Tammy Gray" userId="e8c9ca07-0bd2-4c5d-83d7-c0fe0f52bf84" providerId="ADAL" clId="{E24131E4-E17B-40EF-8364-18C61BB2D977}" dt="2025-02-06T15:57:32.354" v="139" actId="403"/>
          <ac:spMkLst>
            <pc:docMk/>
            <pc:sldMk cId="361578678" sldId="275"/>
            <ac:spMk id="4" creationId="{298E6D6E-0D52-8069-2F9F-7BA3B2294A31}"/>
          </ac:spMkLst>
        </pc:spChg>
        <pc:picChg chg="mod">
          <ac:chgData name="Tammy Gray" userId="e8c9ca07-0bd2-4c5d-83d7-c0fe0f52bf84" providerId="ADAL" clId="{E24131E4-E17B-40EF-8364-18C61BB2D977}" dt="2025-02-06T15:56:44.085" v="133" actId="1076"/>
          <ac:picMkLst>
            <pc:docMk/>
            <pc:sldMk cId="361578678" sldId="275"/>
            <ac:picMk id="6" creationId="{15403746-ECB0-8682-1AF0-E0C4571365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33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1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8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1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9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7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98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3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1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paltz.edu/media/travel/lodging_justification.pdf" TargetMode="External"/><Relationship Id="rId2" Type="http://schemas.openxmlformats.org/officeDocument/2006/relationships/hyperlink" Target="https://www.gsa.gov/travel/plan-book/per-diem-rates?gsaredirect=portalcategory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travel@newpaltz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tate.gov/content/travel/en/international-travel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ravel-europe.europa.eu/etias/what-etias_en" TargetMode="External"/><Relationship Id="rId5" Type="http://schemas.openxmlformats.org/officeDocument/2006/relationships/hyperlink" Target="https://www.oanda.com/currency-converter/en/?from=EUR&amp;to=USD&amp;amount=1" TargetMode="External"/><Relationship Id="rId4" Type="http://schemas.openxmlformats.org/officeDocument/2006/relationships/hyperlink" Target="https://aoprals.state.gov/web920/per_diem.as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5992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oji-emotions-face-wondering-2744064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ewpaltz.edu/trav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ba.com/bank-reconciliation-formul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nynp-my.sharepoint.com/personal/grayt_newpaltz_edu/Documents/From%20F%20Drive/Training/T&amp;N%20reconciliation/NET%20Card%20Reconciliation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paymentnet.jpmorgan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0" name="Picture 19" descr="Miniature aeroplane">
            <a:extLst>
              <a:ext uri="{FF2B5EF4-FFF2-40B4-BE49-F238E27FC236}">
                <a16:creationId xmlns:a16="http://schemas.microsoft.com/office/drawing/2014/main" id="{36218F3A-40B3-F75D-D536-4A11C1A2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3482" r="1" b="2187"/>
          <a:stretch/>
        </p:blipFill>
        <p:spPr>
          <a:xfrm>
            <a:off x="1" y="10"/>
            <a:ext cx="12183122" cy="6857989"/>
          </a:xfrm>
          <a:prstGeom prst="rect">
            <a:avLst/>
          </a:prstGeom>
          <a:noFill/>
          <a:ln>
            <a:gradFill>
              <a:gsLst>
                <a:gs pos="600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3A94B-A9BF-AA01-9E9D-A9AB7A829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314" y="1225788"/>
            <a:ext cx="9064410" cy="1424245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>
                <a:solidFill>
                  <a:srgbClr val="003E7E"/>
                </a:solidFill>
              </a:rPr>
              <a:t>NET card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0A85C-015C-A33B-76D3-063437F1D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4050" y="6309360"/>
            <a:ext cx="2639073" cy="548630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56F0B"/>
                </a:solidFill>
              </a:rPr>
              <a:t>Travel Office - 2025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F3960D"/>
            </a:gs>
            <a:gs pos="6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41FE0-680F-1D6E-35BE-1C2DA784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31D6B-8CC7-9421-7790-64B76D80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688257"/>
            <a:ext cx="11033760" cy="5437239"/>
          </a:xfrm>
        </p:spPr>
        <p:txBody>
          <a:bodyPr>
            <a:normAutofit/>
          </a:bodyPr>
          <a:lstStyle/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A detail sheet may be needed to show the details of a trip with multiple steps or for   clarification. This is to explain each part of the trip and corresponding expenses. List the date, time, details, and amount for each item.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List each expense on a separate line on the GTR (e.g., don’t add 2 meals on one line).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 may be helpful to check off or highlight each expense on the statement to be sure none are missed.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Reminder: Check the per </a:t>
            </a:r>
            <a:r>
              <a:rPr lang="en-US" sz="2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diem rates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submit a </a:t>
            </a:r>
            <a:r>
              <a:rPr lang="en-US" sz="2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Lodging Justification form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 hotel rate is higher than the per diem rate. The Provost or divisional Vice President must sign this form.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Submit your Expense Report or GTR(s) and all documentation in electronic format to: </a:t>
            </a:r>
            <a:r>
              <a:rPr lang="en-US" sz="2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travel@newpaltz.edu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</a:t>
            </a:r>
            <a:r>
              <a:rPr lang="en-US" sz="2200" b="1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respond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the email we send monthly when the statement is available. Send a separate email.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681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32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476CE-135C-2D04-289F-8C6C0A1E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FE58-B9C3-60BF-3A5F-31801ACC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36" y="554938"/>
            <a:ext cx="6429692" cy="542544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FOREIGN TRAVEL</a:t>
            </a:r>
          </a:p>
        </p:txBody>
      </p:sp>
      <p:pic>
        <p:nvPicPr>
          <p:cNvPr id="7" name="Content Placeholder 6" descr="Globe at night">
            <a:extLst>
              <a:ext uri="{FF2B5EF4-FFF2-40B4-BE49-F238E27FC236}">
                <a16:creationId xmlns:a16="http://schemas.microsoft.com/office/drawing/2014/main" id="{AE5EEDDE-B2D4-CC4C-934E-DEB080FDC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1219200"/>
            <a:ext cx="2291937" cy="229193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E6D6E-0D52-8069-2F9F-7BA3B229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09472"/>
            <a:ext cx="6580188" cy="5474208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traveler is responsible for becoming familiar with current international travel rules/regulations.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travel.state.gov 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good resource.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Travel outside the United States is reimbursed based on the maximum 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per diem allowance 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established by the US Department of State.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receipts/documents in a foreign language must be translated.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currency must be converted. </a:t>
            </a:r>
            <a:r>
              <a:rPr lang="en-US" sz="22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 a screenshot of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OANDA website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each expense to show the conversion rate on the date of the purchase. Don’t use the date you obtain the conversion as the date.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 credit card statement includes the conversion to USD, you don’t need to provide the conversion sheet.</a:t>
            </a: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56A67-42BD-D5AF-318D-91967E83F2BA}"/>
              </a:ext>
            </a:extLst>
          </p:cNvPr>
          <p:cNvSpPr txBox="1"/>
          <p:nvPr/>
        </p:nvSpPr>
        <p:spPr>
          <a:xfrm>
            <a:off x="7562739" y="3846576"/>
            <a:ext cx="43574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b="1" i="0" dirty="0">
                <a:solidFill>
                  <a:srgbClr val="111111"/>
                </a:solidFill>
                <a:effectLst/>
                <a:latin typeface="Cardo"/>
              </a:rPr>
              <a:t>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Cardo"/>
              </a:rPr>
              <a:t>Important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rdo"/>
              </a:rPr>
              <a:t>: Beginning mid 2025, some European countries will have new entry requirements.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111111"/>
                </a:solidFill>
                <a:effectLst/>
                <a:latin typeface="Cardo"/>
              </a:rPr>
              <a:t>Travelers will need to apply in advance for authorization through a visa process known as the EU Travel Information &amp; Authorization System (ETIAS). You can find details on the </a:t>
            </a:r>
            <a:r>
              <a:rPr lang="en-US" sz="1400" b="0" i="0" u="sng" dirty="0">
                <a:solidFill>
                  <a:srgbClr val="337AB7"/>
                </a:solidFill>
                <a:effectLst/>
                <a:latin typeface="Cardo"/>
                <a:hlinkClick r:id="rId6"/>
              </a:rPr>
              <a:t>EU travel website</a:t>
            </a:r>
            <a:r>
              <a:rPr lang="en-US" sz="1400" b="0" i="0" dirty="0">
                <a:solidFill>
                  <a:srgbClr val="111111"/>
                </a:solidFill>
                <a:effectLst/>
                <a:latin typeface="Cardo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2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F3960D"/>
            </a:gs>
            <a:gs pos="6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41FE0-680F-1D6E-35BE-1C2DA784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76A-A20A-EA66-C90E-4D896EEC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26" y="183659"/>
            <a:ext cx="4994841" cy="571788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NET Card Rules</a:t>
            </a:r>
          </a:p>
        </p:txBody>
      </p:sp>
      <p:pic>
        <p:nvPicPr>
          <p:cNvPr id="6" name="Content Placeholder 5" descr="Line in the sand with spheres">
            <a:extLst>
              <a:ext uri="{FF2B5EF4-FFF2-40B4-BE49-F238E27FC236}">
                <a16:creationId xmlns:a16="http://schemas.microsoft.com/office/drawing/2014/main" id="{72ABB56E-4046-E78A-0B30-7C51265EE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796">
            <a:off x="9681439" y="0"/>
            <a:ext cx="2178871" cy="3274605"/>
          </a:xfrm>
          <a:effectLst>
            <a:softEdge rad="1270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31D6B-8CC7-9421-7790-64B76D80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380" y="948690"/>
            <a:ext cx="9395460" cy="5805678"/>
          </a:xfrm>
        </p:spPr>
        <p:txBody>
          <a:bodyPr>
            <a:normAutofit fontScale="2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800" dirty="0"/>
              <a:t>Agency JPMC VISA Cards are issued to the individual traveler and are for travel expenses only.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800" dirty="0"/>
              <a:t>Before charging </a:t>
            </a:r>
            <a:r>
              <a:rPr lang="en-US" sz="8800" b="1" dirty="0"/>
              <a:t>any</a:t>
            </a:r>
            <a:r>
              <a:rPr lang="en-US" sz="8800" dirty="0"/>
              <a:t> travel transactions on your card, check your account(s) to make sure you have the funding available to support your purchase </a:t>
            </a:r>
            <a:r>
              <a:rPr lang="en-US" sz="8800" b="1" dirty="0"/>
              <a:t>and</a:t>
            </a:r>
            <a:r>
              <a:rPr lang="en-US" sz="8800" dirty="0"/>
              <a:t> have all the necessary approvals.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800" dirty="0"/>
              <a:t>Check your online account before every trip to be sure your transaction limits will cover the cost of the trip.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0" dirty="0"/>
              <a:t>If you need the limits increased, ask the account signatory to send us an email listing the limits needed (single transaction and monthly transaction), as well as stating if it is a permanent increase or just for this trip.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0" dirty="0"/>
              <a:t>We will also increase your card limits when our office receives an approved Travel Requisition, along with a note letting us know an increase is needed.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0" dirty="0"/>
              <a:t>Let us know if your card limits should be decreased for security purposes after a large trip.</a:t>
            </a:r>
          </a:p>
          <a:p>
            <a:pPr marL="57150" indent="-171450">
              <a:buFont typeface="Arial" panose="020B0604020202020204" pitchFamily="34" charset="0"/>
              <a:buChar char="•"/>
            </a:pPr>
            <a:r>
              <a:rPr lang="en-US" sz="8800" dirty="0"/>
              <a:t>An email is sent each month when the statements are available.</a:t>
            </a:r>
          </a:p>
          <a:p>
            <a:pPr marL="57150" indent="-171450">
              <a:buFont typeface="Arial" panose="020B0604020202020204" pitchFamily="34" charset="0"/>
              <a:buChar char="•"/>
            </a:pPr>
            <a:r>
              <a:rPr lang="en-US" sz="8800" dirty="0"/>
              <a:t>To apply for a Travel or NET card: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800" dirty="0"/>
              <a:t>Speak to your Supervisor to see if this is recommended for you.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800" dirty="0"/>
              <a:t>Email (grayt@newpaltz.edu) directly to request an application.</a:t>
            </a:r>
          </a:p>
          <a:p>
            <a:pPr marL="57150" indent="-171450">
              <a:buFont typeface="Arial" panose="020B0604020202020204" pitchFamily="34" charset="0"/>
              <a:buChar char="•"/>
            </a:pPr>
            <a:endParaRPr lang="en-US" sz="50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sz="46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sz="4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31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476CE-135C-2D04-289F-8C6C0A1E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FE58-B9C3-60BF-3A5F-31801ACC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94" y="531114"/>
            <a:ext cx="5933071" cy="640080"/>
          </a:xfrm>
          <a:ln>
            <a:noFill/>
          </a:ln>
        </p:spPr>
        <p:txBody>
          <a:bodyPr/>
          <a:lstStyle/>
          <a:p>
            <a:r>
              <a:rPr lang="en-US" u="sng" dirty="0">
                <a:solidFill>
                  <a:srgbClr val="F56F0B"/>
                </a:solidFill>
              </a:rPr>
              <a:t>NET Card Exclusions</a:t>
            </a:r>
            <a:endParaRPr lang="en-US" dirty="0">
              <a:ln>
                <a:solidFill>
                  <a:schemeClr val="accent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403746-ECB0-8682-1AF0-E0C457136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299986" y="5154613"/>
            <a:ext cx="1590675" cy="14287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E6D6E-0D52-8069-2F9F-7BA3B229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1389888"/>
            <a:ext cx="9042686" cy="44791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u="sng" dirty="0"/>
              <a:t>Prohibited Purchases</a:t>
            </a:r>
            <a:r>
              <a:rPr lang="en-US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Personal purchase of any kind. If you have a business/personal mixed trip, </a:t>
            </a:r>
            <a:r>
              <a:rPr lang="en-US" sz="2000" b="1" dirty="0"/>
              <a:t>do not </a:t>
            </a:r>
            <a:r>
              <a:rPr lang="en-US" sz="2000" dirty="0"/>
              <a:t>use the agency card.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Alcoholic beverages.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Purchases not within travel guidelines.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Incidentals on  hotel bills (gym/spa charges or movie rentals).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Gas for a personal vehicle. Gas is included in the mileage rate.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Expenses for College Foundation, Research Foundation, or CAS trips.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If a State employee uses the card for personal or fraudulent use, the employee will be personally liable for those personal or fraudulent expenses improperly charged to the card.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F3960D"/>
            </a:gs>
            <a:gs pos="6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41FE0-680F-1D6E-35BE-1C2DA784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76A-A20A-EA66-C90E-4D896EEC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441" y="1133856"/>
            <a:ext cx="5256212" cy="826008"/>
          </a:xfrm>
        </p:spPr>
        <p:txBody>
          <a:bodyPr/>
          <a:lstStyle/>
          <a:p>
            <a:pPr algn="ctr"/>
            <a:r>
              <a:rPr lang="en-US" sz="3200" b="1" u="sng" dirty="0">
                <a:solidFill>
                  <a:srgbClr val="003D7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Questions?</a:t>
            </a:r>
            <a:endParaRPr lang="en-US" dirty="0"/>
          </a:p>
        </p:txBody>
      </p:sp>
      <p:pic>
        <p:nvPicPr>
          <p:cNvPr id="6" name="Content Placeholder 5" descr="A yellow cartoon face with mustache and a mustache&#10;&#10;Description automatically generated">
            <a:extLst>
              <a:ext uri="{FF2B5EF4-FFF2-40B4-BE49-F238E27FC236}">
                <a16:creationId xmlns:a16="http://schemas.microsoft.com/office/drawing/2014/main" id="{0FE46DB5-D44F-7EBB-2B37-01A1CAEC0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55530">
            <a:off x="8245642" y="374190"/>
            <a:ext cx="3366420" cy="33664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31D6B-8CC7-9421-7790-64B76D80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568" y="2584703"/>
            <a:ext cx="5388864" cy="1711383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800" dirty="0">
                <a:latin typeface="Amasis MT Pro Light" panose="020F0502020204030204" pitchFamily="18" charset="0"/>
                <a:hlinkClick r:id="rId4"/>
              </a:rPr>
              <a:t>newpaltz.edu/travel</a:t>
            </a:r>
            <a:endParaRPr lang="en-US" sz="2800" dirty="0">
              <a:latin typeface="Amasis MT Pro Light" panose="020F0502020204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800" dirty="0">
                <a:latin typeface="Amasis MT Pro Light" panose="020F0502020204030204" pitchFamily="18" charset="0"/>
              </a:rPr>
              <a:t>travel@newpaltz.edu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5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2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3FE2-FE66-E481-BEC5-6E87F5C7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946469" cy="16002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WHAT IS CREDIT CARD RECONCILLIATION?</a:t>
            </a:r>
          </a:p>
        </p:txBody>
      </p:sp>
      <p:pic>
        <p:nvPicPr>
          <p:cNvPr id="6" name="Content Placeholder 5" descr="A green and white document with white text&#10;&#10;Description automatically generated">
            <a:extLst>
              <a:ext uri="{FF2B5EF4-FFF2-40B4-BE49-F238E27FC236}">
                <a16:creationId xmlns:a16="http://schemas.microsoft.com/office/drawing/2014/main" id="{51D4E4AB-B91C-4A4E-8D7E-A2A434625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8738" y="3280883"/>
            <a:ext cx="2406650" cy="13487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D6CD5-BE38-656F-CA6C-71839724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196" y="2312560"/>
            <a:ext cx="7313612" cy="3545431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3E7E"/>
                </a:solidFill>
              </a:rPr>
              <a:t>Credit card reconciliation is the process of verifying and comparing the transactions on a statement and matching them to the travel documents (receipts, invoices, folios, etc.) to ensure accuracy and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08450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F3960D"/>
            </a:gs>
            <a:gs pos="6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DD446-CAD8-DD37-68A4-9187F2677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F38C-D32C-BA56-5FB1-C2C279F0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457200"/>
            <a:ext cx="8972550" cy="118872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PURPOSE AND GOALS OF RECONCILING </a:t>
            </a:r>
            <a:br>
              <a:rPr lang="en-US" u="sng" dirty="0">
                <a:solidFill>
                  <a:srgbClr val="F56F0B"/>
                </a:solidFill>
              </a:rPr>
            </a:br>
            <a:r>
              <a:rPr lang="en-US" u="sng" dirty="0">
                <a:solidFill>
                  <a:srgbClr val="F56F0B"/>
                </a:solidFill>
              </a:rPr>
              <a:t>AN AGENCY CARD STATEMENT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4ACB3-A957-50F5-0C55-DC561FCFB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231845">
            <a:off x="9490716" y="5132993"/>
            <a:ext cx="2418457" cy="13435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4BD7D-27EA-0D92-C10E-098D609F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4460" y="2069432"/>
            <a:ext cx="8972550" cy="41629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3E7E"/>
                </a:solidFill>
              </a:rPr>
              <a:t>To reconcile and approve expenses charged on the card.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3E7E"/>
                </a:solidFill>
              </a:rPr>
              <a:t>To review all charges for accuracy, fraud, and discrepancies.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3E7E"/>
                </a:solidFill>
              </a:rPr>
              <a:t>To confirm that every charge listed on the statement is listed on a Group Travel Reconciliation (GTR), or an Expense Log.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3E7E"/>
                </a:solidFill>
              </a:rPr>
              <a:t>To verify the total charges listed on all travel forms (GTR, Expense Log) matches the total on the credit card statement.</a:t>
            </a:r>
          </a:p>
        </p:txBody>
      </p:sp>
    </p:spTree>
    <p:extLst>
      <p:ext uri="{BB962C8B-B14F-4D97-AF65-F5344CB8AC3E}">
        <p14:creationId xmlns:p14="http://schemas.microsoft.com/office/powerpoint/2010/main" val="373065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32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476CE-135C-2D04-289F-8C6C0A1E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FE58-B9C3-60BF-3A5F-31801ACC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457200"/>
            <a:ext cx="7967328" cy="1097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POLICY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775C9-0D69-1147-5E90-5AF01E4C9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99933">
            <a:off x="8631157" y="435511"/>
            <a:ext cx="3376791" cy="18741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E6D6E-0D52-8069-2F9F-7BA3B229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6092" y="2080260"/>
            <a:ext cx="8912288" cy="405113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ptos" panose="020B0004020202020204" pitchFamily="34" charset="0"/>
              <a:buChar char="~"/>
            </a:pPr>
            <a:r>
              <a:rPr lang="en-US" sz="28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Expense reports must be submitted within 30 days of the end of the travel event to reimburse the traveler for out-of-pocket expenses, and to reconcile the associated agency travel card bill.</a:t>
            </a:r>
          </a:p>
          <a:p>
            <a:pPr marL="285750" indent="-285750">
              <a:buFont typeface="Aptos" panose="020B0004020202020204" pitchFamily="34" charset="0"/>
              <a:buChar char="~"/>
            </a:pPr>
            <a:r>
              <a:rPr lang="en-US" sz="28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allows the agency time to prevent unnecessary interest charges accruing and to reconcile unreported charges, or any unauthorized use that would need to be disputed. </a:t>
            </a:r>
          </a:p>
          <a:p>
            <a:pPr marL="285750" indent="-285750">
              <a:buFont typeface="Aptos" panose="020B0004020202020204" pitchFamily="34" charset="0"/>
              <a:buChar char="~"/>
            </a:pPr>
            <a:r>
              <a:rPr lang="en-US" sz="28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there are no credit card charges in a month, no documentation is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3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F3960D"/>
            </a:gs>
            <a:gs pos="6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B41F4-8C38-FE06-5DAD-A4B7FC9F5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386D-EA23-45F2-6140-83576B24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157076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CARD HOLDERS ARE RESPONSIBLE FOR</a:t>
            </a:r>
            <a:r>
              <a:rPr lang="en-US" dirty="0">
                <a:solidFill>
                  <a:srgbClr val="F56F0B"/>
                </a:solidFill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49486E-9BF2-F83A-B5FB-6D539FC37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0336" y="52145"/>
            <a:ext cx="1612900" cy="11028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4E7AD-334E-6FF2-4966-26832333A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764" y="1155031"/>
            <a:ext cx="11944847" cy="5835315"/>
          </a:xfrm>
        </p:spPr>
        <p:txBody>
          <a:bodyPr>
            <a:normAutofit fontScale="92500" lnSpcReduction="10000"/>
          </a:bodyPr>
          <a:lstStyle/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Monitoring the card activity on your monthly statement and through </a:t>
            </a:r>
            <a:r>
              <a:rPr lang="en-US" sz="2400" u="sng" kern="100" dirty="0">
                <a:solidFill>
                  <a:srgbClr val="6EAC1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JPMC </a:t>
            </a:r>
            <a:r>
              <a:rPr lang="en-US" sz="2400" u="sng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PaymentNet</a:t>
            </a: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incorrect, duplicate, or fraudulent charges 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Disputing incorrect or duplicate charges: First reach out to the vendor for resolution. If you are unable to resolve the problem, contact J.P. Morgan for further assistance</a:t>
            </a:r>
            <a:r>
              <a:rPr lang="en-US" sz="24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using the number</a:t>
            </a: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the back of the card.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disputes must occur within 60 days of the transaction date.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Reconciling the statement within 30 days after the statement is available.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Deduct any unallowable expenses on your travel forms. Ineligible expenses include those for other individuals.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be a valid receipt it must show: the name of the vendor, date of the transaction, itemized details, final amount due, and confirmation of payment in full. 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 receipt is lost, contact the vendor for a replacement if possible. If not available, submit a statement </a:t>
            </a:r>
            <a:r>
              <a:rPr lang="en-US" sz="24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explain</a:t>
            </a: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 the lost receipt.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Cardholders in violation of compliance may have card privileges suspended or permanently revoked.</a:t>
            </a:r>
          </a:p>
        </p:txBody>
      </p:sp>
    </p:spTree>
    <p:extLst>
      <p:ext uri="{BB962C8B-B14F-4D97-AF65-F5344CB8AC3E}">
        <p14:creationId xmlns:p14="http://schemas.microsoft.com/office/powerpoint/2010/main" val="346011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29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A2BDD-93AB-5D51-5D38-6E8A3FEC7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555A-FCEF-A305-8BFE-157B91FE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209" y="457200"/>
            <a:ext cx="8399962" cy="11811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PRE-TRIP INSTRUCTIONS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F466E2-17F8-B01B-8EB7-EF3433E48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0171" y="252412"/>
            <a:ext cx="1719716" cy="151824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1BEB2-8DE7-D37C-AAE5-62E2D326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210" y="1975443"/>
            <a:ext cx="8399962" cy="4204378"/>
          </a:xfrm>
        </p:spPr>
        <p:txBody>
          <a:bodyPr>
            <a:normAutofit/>
          </a:bodyPr>
          <a:lstStyle/>
          <a:p>
            <a:r>
              <a:rPr lang="en-US" sz="30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travel pre-approval must be completed and approved prior to the first day of business travel.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solidFill>
                <a:srgbClr val="003E7E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must a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lways obtain Departmental/Account Signatory approval before making a charge on the NET 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0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32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476CE-135C-2D04-289F-8C6C0A1E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FE58-B9C3-60BF-3A5F-31801ACC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600200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F56F0B"/>
                </a:solidFill>
              </a:rPr>
              <a:t>NET CARD RECONCILIATION</a:t>
            </a:r>
            <a:br>
              <a:rPr lang="en-US" dirty="0">
                <a:solidFill>
                  <a:srgbClr val="F56F0B"/>
                </a:solidFill>
              </a:rPr>
            </a:br>
            <a:endParaRPr lang="en-US" dirty="0">
              <a:solidFill>
                <a:srgbClr val="F56F0B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AA069-FA2A-B880-002E-73028FD91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894" y="2438399"/>
            <a:ext cx="5256212" cy="29523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E6D6E-0D52-8069-2F9F-7BA3B229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6226628"/>
            <a:ext cx="5256212" cy="517865"/>
          </a:xfrm>
        </p:spPr>
        <p:txBody>
          <a:bodyPr>
            <a:normAutofit/>
          </a:bodyPr>
          <a:lstStyle/>
          <a:p>
            <a:r>
              <a:rPr lang="en-US" sz="20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Detailed steps on Slides </a:t>
            </a:r>
            <a:r>
              <a:rPr lang="en-US" sz="20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8 - 10</a:t>
            </a:r>
            <a:endParaRPr lang="en-US" sz="2000" kern="100" dirty="0">
              <a:solidFill>
                <a:srgbClr val="003E7E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33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F3960D"/>
            </a:gs>
            <a:gs pos="6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41FE0-680F-1D6E-35BE-1C2DA784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31D6B-8CC7-9421-7790-64B76D80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3"/>
            <a:ext cx="11112726" cy="3534861"/>
          </a:xfrm>
        </p:spPr>
        <p:txBody>
          <a:bodyPr>
            <a:no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Logon to </a:t>
            </a:r>
            <a:r>
              <a:rPr lang="en-US" sz="2200" u="sng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JPMC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download the NET Card statement.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Collect all receipts which are listed on the current statement.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which trip each receipt belongs to. Notate trip name/place on each receipt ~</a:t>
            </a:r>
            <a:r>
              <a:rPr lang="en-US" sz="2200" b="1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~ name each PDF document using the trip and type of receipt (NJ Meal, Drew Hotel, </a:t>
            </a:r>
            <a:r>
              <a:rPr lang="en-US" sz="22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Airfare, etc.). Don’t name the receipt, “Panera”, “ShopRite”, etc.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71450" algn="l"/>
                <a:tab pos="228600" algn="l"/>
              </a:tabLst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necessary reconciliation document, with the account number and required signatures. List each transaction shown on your NET statement.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71450" algn="l"/>
                <a:tab pos="228600" algn="l"/>
              </a:tabLst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Athletics: Complete a Group Travel Reconciliation Form (GTR) for each trip.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  <a:tabLst>
                <a:tab pos="171450" algn="l"/>
                <a:tab pos="228600" algn="l"/>
              </a:tabLst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All others: Complete an Excel Expense Log.</a:t>
            </a:r>
          </a:p>
          <a:p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BDA95C-DA20-4D2E-6964-D148A27F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112726" cy="531812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F56F0B"/>
                </a:solidFill>
              </a:rPr>
              <a:t>NET CARD RECONCILIATION STEPS</a:t>
            </a:r>
          </a:p>
        </p:txBody>
      </p:sp>
      <p:pic>
        <p:nvPicPr>
          <p:cNvPr id="3" name="Picture 2" descr="A close-up of a form&#10;&#10;Description automatically generated">
            <a:extLst>
              <a:ext uri="{FF2B5EF4-FFF2-40B4-BE49-F238E27FC236}">
                <a16:creationId xmlns:a16="http://schemas.microsoft.com/office/drawing/2014/main" id="{FE113F57-364C-4912-AEA3-D4AD26E55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8" y="4358841"/>
            <a:ext cx="3132457" cy="2420535"/>
          </a:xfrm>
          <a:prstGeom prst="rect">
            <a:avLst/>
          </a:prstGeom>
        </p:spPr>
      </p:pic>
      <p:pic>
        <p:nvPicPr>
          <p:cNvPr id="7" name="Picture 6" descr="A close-up of a form&#10;&#10;Description automatically generated">
            <a:extLst>
              <a:ext uri="{FF2B5EF4-FFF2-40B4-BE49-F238E27FC236}">
                <a16:creationId xmlns:a16="http://schemas.microsoft.com/office/drawing/2014/main" id="{26F4E687-3E6C-172A-D082-C6F6F6739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63" y="3973590"/>
            <a:ext cx="2031749" cy="26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960D"/>
            </a:gs>
            <a:gs pos="32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476CE-135C-2D04-289F-8C6C0A1E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E6D6E-0D52-8069-2F9F-7BA3B229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21080"/>
            <a:ext cx="10773092" cy="5448546"/>
          </a:xfrm>
        </p:spPr>
        <p:txBody>
          <a:bodyPr>
            <a:noAutofit/>
          </a:bodyPr>
          <a:lstStyle/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Submit each Expense Report or GTR separately with the applicable receipts, agenda/itinerary, list of non-employee names, and all additional forms as needed (Auto Statement, Lodging Justification, Detail Sheet).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submitting several trips in one email, please save each trip as a single PDF (with the Expense Report/GTR, agenda, statement, receipts, and any other documents needed) – </a:t>
            </a:r>
            <a:r>
              <a:rPr lang="en-US" sz="2200" b="1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name each PDF receipt with the </a:t>
            </a:r>
            <a:r>
              <a:rPr lang="en-US" sz="2200" u="sng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trip name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u="sng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type of document.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2200" b="1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Note: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provide an agenda or schedule </a:t>
            </a:r>
            <a:r>
              <a:rPr lang="en-US" sz="2200" b="1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conference or itinerary for the event.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required to submit itemized paid receipts for all expenses listed on the Expense Report/GTR, showing the form of payment.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2200" kern="100" dirty="0">
                <a:solidFill>
                  <a:srgbClr val="003E7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 copies of the full receipt, even if it is multiple pages.</a:t>
            </a:r>
            <a:endParaRPr lang="en-US" sz="2200" kern="100" dirty="0">
              <a:solidFill>
                <a:srgbClr val="003E7E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2200" kern="100" dirty="0">
                <a:solidFill>
                  <a:srgbClr val="003E7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After all the Expense Reports or GTR’s are completed, add the totals. Verify that all the totals from your forms are equal to the total on your current NET statement.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060788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2820</TotalTime>
  <Words>1434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Amasis MT Pro Light</vt:lpstr>
      <vt:lpstr>Aptos</vt:lpstr>
      <vt:lpstr>Arial</vt:lpstr>
      <vt:lpstr>Cardo</vt:lpstr>
      <vt:lpstr>Symbol</vt:lpstr>
      <vt:lpstr>Univers</vt:lpstr>
      <vt:lpstr>Wingdings</vt:lpstr>
      <vt:lpstr>GradientVTI</vt:lpstr>
      <vt:lpstr>NET card Training</vt:lpstr>
      <vt:lpstr>WHAT IS CREDIT CARD RECONCILLIATION?</vt:lpstr>
      <vt:lpstr>PURPOSE AND GOALS OF RECONCILING  AN AGENCY CARD STATEMENT</vt:lpstr>
      <vt:lpstr>POLICY</vt:lpstr>
      <vt:lpstr>CARD HOLDERS ARE RESPONSIBLE FOR:</vt:lpstr>
      <vt:lpstr>PRE-TRIP INSTRUCTIONS </vt:lpstr>
      <vt:lpstr>NET CARD RECONCILIATION </vt:lpstr>
      <vt:lpstr>NET CARD RECONCILIATION STEPS</vt:lpstr>
      <vt:lpstr>PowerPoint Presentation</vt:lpstr>
      <vt:lpstr>PowerPoint Presentation</vt:lpstr>
      <vt:lpstr>FOREIGN TRAVEL</vt:lpstr>
      <vt:lpstr>NET Card Rules</vt:lpstr>
      <vt:lpstr>NET Card Exclusions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&amp; NET card Training</dc:title>
  <dc:creator>Tammy Gray</dc:creator>
  <cp:lastModifiedBy>Tammy Gray</cp:lastModifiedBy>
  <cp:revision>2</cp:revision>
  <dcterms:created xsi:type="dcterms:W3CDTF">2024-02-27T14:50:21Z</dcterms:created>
  <dcterms:modified xsi:type="dcterms:W3CDTF">2025-02-06T17:07:16Z</dcterms:modified>
</cp:coreProperties>
</file>